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14"/>
  </p:notesMasterIdLst>
  <p:sldIdLst>
    <p:sldId id="287" r:id="rId2"/>
    <p:sldId id="288" r:id="rId3"/>
    <p:sldId id="289" r:id="rId4"/>
    <p:sldId id="292" r:id="rId5"/>
    <p:sldId id="290" r:id="rId6"/>
    <p:sldId id="291" r:id="rId7"/>
    <p:sldId id="293" r:id="rId8"/>
    <p:sldId id="294" r:id="rId9"/>
    <p:sldId id="295" r:id="rId10"/>
    <p:sldId id="296" r:id="rId11"/>
    <p:sldId id="297" r:id="rId12"/>
    <p:sldId id="298" r:id="rId13"/>
  </p:sldIdLst>
  <p:sldSz cx="9144000" cy="6858000" type="screen4x3"/>
  <p:notesSz cx="6858000" cy="9144000"/>
  <p:defaultTextStyle>
    <a:defPPr>
      <a:defRPr lang="en-N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969696"/>
    <a:srgbClr val="99CC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NZ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NZ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NZ" smtClean="0"/>
              <a:t>Click to edit Master text styles</a:t>
            </a:r>
          </a:p>
          <a:p>
            <a:pPr lvl="1"/>
            <a:r>
              <a:rPr lang="en-NZ" smtClean="0"/>
              <a:t>Second level</a:t>
            </a:r>
          </a:p>
          <a:p>
            <a:pPr lvl="2"/>
            <a:r>
              <a:rPr lang="en-NZ" smtClean="0"/>
              <a:t>Third level</a:t>
            </a:r>
          </a:p>
          <a:p>
            <a:pPr lvl="3"/>
            <a:r>
              <a:rPr lang="en-NZ" smtClean="0"/>
              <a:t>Fourth level</a:t>
            </a:r>
          </a:p>
          <a:p>
            <a:pPr lvl="4"/>
            <a:r>
              <a:rPr lang="en-NZ" smtClean="0"/>
              <a:t>Fifth level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NZ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5C248392-1FBA-4C26-85F6-FCB2A3905F16}" type="slidenum">
              <a:rPr lang="en-NZ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92150"/>
            <a:ext cx="20574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198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675"/>
            <a:ext cx="4038600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675"/>
            <a:ext cx="4038600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0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476375" y="692150"/>
            <a:ext cx="7210425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smtClean="0"/>
          </a:p>
        </p:txBody>
      </p:sp>
      <p:sp>
        <p:nvSpPr>
          <p:cNvPr id="594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44675"/>
            <a:ext cx="822960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smtClean="0"/>
          </a:p>
        </p:txBody>
      </p:sp>
      <p:sp>
        <p:nvSpPr>
          <p:cNvPr id="59410" name="Rectangle 18"/>
          <p:cNvSpPr>
            <a:spLocks noChangeArrowheads="1"/>
          </p:cNvSpPr>
          <p:nvPr/>
        </p:nvSpPr>
        <p:spPr bwMode="auto">
          <a:xfrm>
            <a:off x="0" y="0"/>
            <a:ext cx="9144000" cy="533400"/>
          </a:xfrm>
          <a:prstGeom prst="rect">
            <a:avLst/>
          </a:prstGeom>
          <a:solidFill>
            <a:srgbClr val="3A3C3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NZ"/>
          </a:p>
        </p:txBody>
      </p:sp>
      <p:sp>
        <p:nvSpPr>
          <p:cNvPr id="59411" name="Rectangle 19"/>
          <p:cNvSpPr>
            <a:spLocks noChangeArrowheads="1"/>
          </p:cNvSpPr>
          <p:nvPr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B0C12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NZ"/>
          </a:p>
        </p:txBody>
      </p:sp>
      <p:pic>
        <p:nvPicPr>
          <p:cNvPr id="59414" name="Picture 22" descr="Cognition Hybrid RGB - print read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0713"/>
            <a:ext cx="1441450" cy="6413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¨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¨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help4teachers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7" name="Picture 9" descr="Cognition Hybrid PP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285720" y="5857892"/>
            <a:ext cx="849788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NZ" sz="2600" b="1" dirty="0" smtClean="0">
              <a:latin typeface="Tahoma" charset="0"/>
            </a:endParaRPr>
          </a:p>
          <a:p>
            <a:pPr algn="ctr"/>
            <a:endParaRPr lang="en-NZ" sz="2600" b="1" dirty="0" smtClean="0">
              <a:latin typeface="Tahoma" charset="0"/>
            </a:endParaRPr>
          </a:p>
          <a:p>
            <a:pPr algn="ctr"/>
            <a:endParaRPr lang="en-NZ" sz="2600" b="1" smtClean="0">
              <a:latin typeface="Tahoma" charset="0"/>
            </a:endParaRPr>
          </a:p>
          <a:p>
            <a:pPr algn="ctr"/>
            <a:r>
              <a:rPr lang="en-NZ" sz="2600" b="1" smtClean="0">
                <a:latin typeface="Tahoma" charset="0"/>
              </a:rPr>
              <a:t>Mathematics </a:t>
            </a:r>
            <a:r>
              <a:rPr lang="en-NZ" sz="2600" b="1" dirty="0" smtClean="0">
                <a:latin typeface="Tahoma" charset="0"/>
              </a:rPr>
              <a:t>Professional Development – 8</a:t>
            </a:r>
            <a:r>
              <a:rPr lang="en-NZ" sz="2600" b="1" baseline="30000" dirty="0" smtClean="0">
                <a:latin typeface="Tahoma" charset="0"/>
              </a:rPr>
              <a:t>th</a:t>
            </a:r>
            <a:r>
              <a:rPr lang="en-NZ" sz="2600" b="1" dirty="0" smtClean="0">
                <a:latin typeface="Tahoma" charset="0"/>
              </a:rPr>
              <a:t> -12</a:t>
            </a:r>
            <a:r>
              <a:rPr lang="en-NZ" sz="2600" b="1" baseline="30000" dirty="0" smtClean="0">
                <a:latin typeface="Tahoma" charset="0"/>
              </a:rPr>
              <a:t>th</a:t>
            </a:r>
            <a:r>
              <a:rPr lang="en-NZ" sz="2600" b="1" dirty="0" smtClean="0">
                <a:latin typeface="Tahoma" charset="0"/>
              </a:rPr>
              <a:t>  March 2009 – Student Centred Learning</a:t>
            </a:r>
          </a:p>
          <a:p>
            <a:pPr algn="ctr"/>
            <a:r>
              <a:rPr lang="en-NZ" sz="1600" b="1" dirty="0" smtClean="0">
                <a:latin typeface="Tahoma" charset="0"/>
              </a:rPr>
              <a:t>NPST 1.2-5; 2.1,2; 4.2-4; 5.1-3; 8.1,2; 12.1,2</a:t>
            </a:r>
          </a:p>
          <a:p>
            <a:pPr algn="ctr"/>
            <a:endParaRPr lang="en-NZ" sz="2600" b="1" dirty="0" smtClean="0">
              <a:latin typeface="Tahoma" charset="0"/>
            </a:endParaRPr>
          </a:p>
          <a:p>
            <a:pPr algn="ctr"/>
            <a:endParaRPr lang="en-NZ" sz="2600" b="1" dirty="0" smtClean="0">
              <a:latin typeface="Tahoma" charset="0"/>
            </a:endParaRPr>
          </a:p>
          <a:p>
            <a:pPr algn="ctr"/>
            <a:endParaRPr lang="en-NZ" sz="2600" b="1" dirty="0">
              <a:latin typeface="Tahoma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Engage students emotionally in their learning  basic information by giving choice</a:t>
            </a:r>
          </a:p>
          <a:p>
            <a:r>
              <a:rPr lang="en-US" dirty="0" smtClean="0"/>
              <a:t>How can we do this?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r"/>
            <a:r>
              <a:rPr lang="ar-QA" dirty="0" smtClean="0">
                <a:latin typeface="Arial" pitchFamily="34" charset="0"/>
                <a:cs typeface="Arial" pitchFamily="34" charset="0"/>
              </a:rPr>
              <a:t>- ربط الطلاب عاطفيا في تعلمهم المعلومات الأساسية وذلك باعطائهم حرية الاختيار </a:t>
            </a:r>
          </a:p>
          <a:p>
            <a:pPr algn="r"/>
            <a:endParaRPr lang="ar-QA" dirty="0" smtClean="0">
              <a:latin typeface="Arial" pitchFamily="34" charset="0"/>
              <a:cs typeface="Arial" pitchFamily="34" charset="0"/>
            </a:endParaRPr>
          </a:p>
          <a:p>
            <a:pPr algn="r"/>
            <a:endParaRPr lang="ar-QA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ar-QA" dirty="0" smtClean="0">
                <a:latin typeface="Arial" pitchFamily="34" charset="0"/>
                <a:cs typeface="Arial" pitchFamily="34" charset="0"/>
              </a:rPr>
              <a:t>كيف نستطيع فعل ذلك ؟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Mastery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lvl="1" indent="-342900">
              <a:buFont typeface="Wingdings" pitchFamily="2" charset="2"/>
              <a:buChar char="n"/>
            </a:pPr>
            <a:r>
              <a:rPr lang="en-US" dirty="0" smtClean="0"/>
              <a:t>Improve mastery of mathematics skills by providing practical applications (creating meaning)</a:t>
            </a:r>
          </a:p>
          <a:p>
            <a:pPr marL="342900" lvl="1" indent="-342900">
              <a:buFont typeface="Wingdings" pitchFamily="2" charset="2"/>
              <a:buChar char="n"/>
            </a:pPr>
            <a:r>
              <a:rPr lang="en-US" dirty="0" smtClean="0"/>
              <a:t>“90% of quadratic equations are solved in the classroom”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r"/>
            <a:r>
              <a:rPr lang="ar-QA" dirty="0" smtClean="0">
                <a:latin typeface="Arial" pitchFamily="34" charset="0"/>
                <a:cs typeface="Arial" pitchFamily="34" charset="0"/>
              </a:rPr>
              <a:t>- تحسين اتقان المهارات الرياضية عبر تقديم تطبيقات عملية ( لها معنى بالنسبة للطلاب) .</a:t>
            </a:r>
          </a:p>
          <a:p>
            <a:pPr algn="r">
              <a:buNone/>
            </a:pPr>
            <a:r>
              <a:rPr lang="ar-QA" dirty="0" smtClean="0">
                <a:latin typeface="Arial" pitchFamily="34" charset="0"/>
                <a:cs typeface="Arial" pitchFamily="34" charset="0"/>
              </a:rPr>
              <a:t>- يتم حل 90% من المعادلات  الجبرية داخل الصف . 						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Higher order thinking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lvl="1" indent="-342900">
              <a:buFont typeface="Wingdings" pitchFamily="2" charset="2"/>
              <a:buChar char="n"/>
            </a:pPr>
            <a:r>
              <a:rPr lang="en-US" dirty="0" smtClean="0"/>
              <a:t>Encourage higher order thinking by making connections beyond the classroom</a:t>
            </a:r>
          </a:p>
          <a:p>
            <a:pPr marL="342900" lvl="1" indent="-342900">
              <a:buFont typeface="Wingdings" pitchFamily="2" charset="2"/>
              <a:buChar char="n"/>
            </a:pPr>
            <a:r>
              <a:rPr lang="en-US" dirty="0" smtClean="0"/>
              <a:t>Is bungee jumping safe? Find examples of endothermic reactions being useful in the real world. Investigate and report.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r"/>
            <a:r>
              <a:rPr lang="ar-QA" dirty="0" smtClean="0">
                <a:latin typeface="Arial" pitchFamily="34" charset="0"/>
                <a:cs typeface="Arial" pitchFamily="34" charset="0"/>
              </a:rPr>
              <a:t>تشجيع التفكير بمستوى عالي و ذلك بالربط مع نشاطات لا صفية .</a:t>
            </a:r>
          </a:p>
          <a:p>
            <a:pPr algn="r"/>
            <a:r>
              <a:rPr lang="ar-QA" dirty="0" smtClean="0">
                <a:latin typeface="Arial" pitchFamily="34" charset="0"/>
                <a:cs typeface="Arial" pitchFamily="34" charset="0"/>
              </a:rPr>
              <a:t>هل لعبة القفز بالحبل المطاطي آمنة ؟ </a:t>
            </a:r>
            <a:endParaRPr lang="ar-QA" dirty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ar-QA" dirty="0" smtClean="0">
                <a:latin typeface="Arial" pitchFamily="34" charset="0"/>
                <a:cs typeface="Arial" pitchFamily="34" charset="0"/>
              </a:rPr>
              <a:t>قم باعطاء أمثلة عن ردود أفعال كيميائية حرارية مفيدة في الواقع . ابحث وقدم تقريرك </a:t>
            </a:r>
            <a:r>
              <a:rPr lang="ar-QA" dirty="0" smtClean="0"/>
              <a:t>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Objectives  </a:t>
            </a:r>
            <a:r>
              <a:rPr lang="ar-QA" dirty="0" smtClean="0"/>
              <a:t>الأهداف </a:t>
            </a:r>
            <a:r>
              <a:rPr lang="en-NZ" dirty="0" smtClean="0"/>
              <a:t> </a:t>
            </a:r>
            <a:endParaRPr lang="en-NZ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dirty="0" smtClean="0"/>
              <a:t>Teachers will be given a definition of “Student Centred Learning”</a:t>
            </a:r>
            <a:endParaRPr lang="ar-QA" dirty="0" smtClean="0"/>
          </a:p>
          <a:p>
            <a:pPr algn="r"/>
            <a:r>
              <a:rPr lang="ar-QA" dirty="0" smtClean="0">
                <a:latin typeface="Arial" pitchFamily="34" charset="0"/>
                <a:cs typeface="Arial" pitchFamily="34" charset="0"/>
              </a:rPr>
              <a:t>سيتم تعريف الطلاب بالتعلم المرتكز على الطالب  </a:t>
            </a:r>
            <a:endParaRPr lang="en-NZ" dirty="0" smtClean="0">
              <a:latin typeface="Arial" pitchFamily="34" charset="0"/>
              <a:cs typeface="Arial" pitchFamily="34" charset="0"/>
            </a:endParaRPr>
          </a:p>
          <a:p>
            <a:r>
              <a:rPr lang="en-NZ" dirty="0" smtClean="0"/>
              <a:t>Teachers will reflect on which aspects of student centred learning apply in Qatar</a:t>
            </a:r>
            <a:endParaRPr lang="ar-QA" dirty="0" smtClean="0"/>
          </a:p>
          <a:p>
            <a:pPr algn="r"/>
            <a:r>
              <a:rPr lang="ar-QA" dirty="0" smtClean="0">
                <a:latin typeface="Arial" pitchFamily="34" charset="0"/>
                <a:cs typeface="Arial" pitchFamily="34" charset="0"/>
              </a:rPr>
              <a:t>سيفكر المعلمون بجوانب التعلم الأكثر ملائمة للطلاب في قطر</a:t>
            </a:r>
            <a:r>
              <a:rPr lang="ar-QA" dirty="0" smtClean="0"/>
              <a:t> </a:t>
            </a:r>
            <a:endParaRPr lang="en-NZ" dirty="0" smtClean="0"/>
          </a:p>
          <a:p>
            <a:r>
              <a:rPr lang="en-NZ" dirty="0" smtClean="0"/>
              <a:t>Teachers will be given some possible strategies and participate in student centred tasks</a:t>
            </a:r>
            <a:endParaRPr lang="ar-QA" dirty="0" smtClean="0"/>
          </a:p>
          <a:p>
            <a:pPr algn="r"/>
            <a:r>
              <a:rPr lang="ar-QA" dirty="0" smtClean="0">
                <a:latin typeface="Arial" pitchFamily="34" charset="0"/>
                <a:cs typeface="Arial" pitchFamily="34" charset="0"/>
              </a:rPr>
              <a:t>سيحصل المعلمون على استراتيجيات ممكنة و يتشاركون في التمارين المرتكزة على الطلاب </a:t>
            </a:r>
            <a:endParaRPr lang="en-NZ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What is student centred learning?</a:t>
            </a:r>
            <a:r>
              <a:rPr lang="ar-QA" dirty="0" smtClean="0"/>
              <a:t/>
            </a:r>
            <a:br>
              <a:rPr lang="ar-QA" dirty="0" smtClean="0"/>
            </a:br>
            <a:r>
              <a:rPr lang="ar-QA" dirty="0" smtClean="0">
                <a:latin typeface="Arial" pitchFamily="34" charset="0"/>
                <a:cs typeface="Arial" pitchFamily="34" charset="0"/>
              </a:rPr>
              <a:t>ما هو التعلم المرتكز على الطالب ؟</a:t>
            </a:r>
            <a:endParaRPr lang="en-N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NZ" dirty="0" smtClean="0"/>
              <a:t>Students control the</a:t>
            </a:r>
            <a:endParaRPr lang="ar-QA" dirty="0" smtClean="0"/>
          </a:p>
          <a:p>
            <a:pPr algn="r"/>
            <a:r>
              <a:rPr lang="ar-QA" dirty="0" smtClean="0">
                <a:latin typeface="Arial" pitchFamily="34" charset="0"/>
                <a:cs typeface="Arial" pitchFamily="34" charset="0"/>
              </a:rPr>
              <a:t>الطلاب يتحكمون باالوقت </a:t>
            </a:r>
          </a:p>
          <a:p>
            <a:pPr algn="r"/>
            <a:r>
              <a:rPr lang="ar-QA" dirty="0" smtClean="0">
                <a:latin typeface="Arial" pitchFamily="34" charset="0"/>
                <a:cs typeface="Arial" pitchFamily="34" charset="0"/>
              </a:rPr>
              <a:t>بالمكان </a:t>
            </a:r>
          </a:p>
          <a:p>
            <a:pPr algn="r"/>
            <a:r>
              <a:rPr lang="ar-QA" dirty="0" smtClean="0">
                <a:latin typeface="Arial" pitchFamily="34" charset="0"/>
                <a:cs typeface="Arial" pitchFamily="34" charset="0"/>
              </a:rPr>
              <a:t>بالمضمون </a:t>
            </a:r>
          </a:p>
          <a:p>
            <a:pPr algn="r"/>
            <a:r>
              <a:rPr lang="ar-QA" dirty="0" smtClean="0">
                <a:latin typeface="Arial" pitchFamily="34" charset="0"/>
                <a:cs typeface="Arial" pitchFamily="34" charset="0"/>
              </a:rPr>
              <a:t>بمعايير التقييم </a:t>
            </a:r>
          </a:p>
          <a:p>
            <a:pPr algn="r"/>
            <a:r>
              <a:rPr lang="ar-QA" dirty="0" smtClean="0">
                <a:latin typeface="Arial" pitchFamily="34" charset="0"/>
                <a:cs typeface="Arial" pitchFamily="34" charset="0"/>
              </a:rPr>
              <a:t>اجراء التقييم</a:t>
            </a:r>
          </a:p>
          <a:p>
            <a:pPr algn="r"/>
            <a:r>
              <a:rPr lang="ar-QA" dirty="0" smtClean="0">
                <a:latin typeface="Arial" pitchFamily="34" charset="0"/>
                <a:cs typeface="Arial" pitchFamily="34" charset="0"/>
              </a:rPr>
              <a:t>السؤال هو : هل من الممكن تطبيق نظام تعلم محوره الطالب تطبيقا سليماً في نظامنا ؟ </a:t>
            </a:r>
            <a:endParaRPr lang="en-NZ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NZ" dirty="0" smtClean="0"/>
              <a:t>Time</a:t>
            </a:r>
          </a:p>
          <a:p>
            <a:pPr lvl="1"/>
            <a:r>
              <a:rPr lang="en-NZ" dirty="0" smtClean="0"/>
              <a:t>Place</a:t>
            </a:r>
          </a:p>
          <a:p>
            <a:pPr lvl="1"/>
            <a:r>
              <a:rPr lang="en-NZ" dirty="0" smtClean="0"/>
              <a:t>Content </a:t>
            </a:r>
          </a:p>
          <a:p>
            <a:pPr lvl="1"/>
            <a:r>
              <a:rPr lang="en-NZ" dirty="0" smtClean="0"/>
              <a:t>Assessment criteria</a:t>
            </a:r>
          </a:p>
          <a:p>
            <a:pPr lvl="1"/>
            <a:r>
              <a:rPr lang="en-NZ" dirty="0" smtClean="0"/>
              <a:t>Assessment procedure</a:t>
            </a:r>
          </a:p>
          <a:p>
            <a:pPr lvl="1">
              <a:buNone/>
            </a:pPr>
            <a:r>
              <a:rPr lang="en-NZ" dirty="0" smtClean="0"/>
              <a:t>Is it possible to implement “pure” student centred learning  within our system?</a:t>
            </a:r>
            <a:endParaRPr lang="en-N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advantages of Student Centred Learning?</a:t>
            </a:r>
            <a:r>
              <a:rPr lang="ar-QA" dirty="0" smtClean="0"/>
              <a:t/>
            </a:r>
            <a:br>
              <a:rPr lang="ar-QA" dirty="0" smtClean="0"/>
            </a:br>
            <a:r>
              <a:rPr lang="ar-QA" dirty="0" smtClean="0">
                <a:latin typeface="Arial" pitchFamily="34" charset="0"/>
                <a:cs typeface="Arial" pitchFamily="34" charset="0"/>
              </a:rPr>
              <a:t>ما هي مزايا التعلم المرتكز على الطالب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Gives the student choice and control, so motivates and differentiates</a:t>
            </a:r>
            <a:endParaRPr lang="ar-QA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ar-QA" dirty="0" smtClean="0">
                <a:latin typeface="Arial" pitchFamily="34" charset="0"/>
                <a:cs typeface="Arial" pitchFamily="34" charset="0"/>
              </a:rPr>
              <a:t>يعطي الطالب الخيار و القيادة و هكذا يحفز الطالب و يراعي الفروق الفردية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Has the student learning like an adult – using multisensory, collaborative, problem solving approaches</a:t>
            </a:r>
          </a:p>
          <a:p>
            <a:pPr algn="r"/>
            <a:r>
              <a:rPr lang="ar-QA" dirty="0" smtClean="0">
                <a:latin typeface="Arial" pitchFamily="34" charset="0"/>
                <a:cs typeface="Arial" pitchFamily="34" charset="0"/>
              </a:rPr>
              <a:t>يدفع الطالب للتعلم كشخص بالغ مستخدماً طرق متعددة الحواس , تعاونية و قائمة على حل المسائل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r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r"/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possible?</a:t>
            </a:r>
            <a:r>
              <a:rPr lang="ar-QA" dirty="0" smtClean="0"/>
              <a:t/>
            </a:r>
            <a:br>
              <a:rPr lang="ar-QA" dirty="0" smtClean="0"/>
            </a:br>
            <a:r>
              <a:rPr lang="ar-QA" dirty="0" smtClean="0"/>
              <a:t>ما هو الممكن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Can we engage students more deeply?</a:t>
            </a:r>
            <a:endParaRPr lang="ar-QA" dirty="0" smtClean="0"/>
          </a:p>
          <a:p>
            <a:pPr algn="r"/>
            <a:r>
              <a:rPr lang="ar-QA" dirty="0" smtClean="0">
                <a:latin typeface="Arial" pitchFamily="34" charset="0"/>
                <a:cs typeface="Arial" pitchFamily="34" charset="0"/>
              </a:rPr>
              <a:t>نشرك الطلاب بعمق أكثر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QA" dirty="0" smtClean="0">
                <a:latin typeface="Arial" pitchFamily="34" charset="0"/>
                <a:cs typeface="Arial" pitchFamily="34" charset="0"/>
              </a:rPr>
              <a:t>هل بامكاننا أن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/>
          </a:p>
          <a:p>
            <a:r>
              <a:rPr lang="en-US" dirty="0" smtClean="0"/>
              <a:t>Can we have students work like adults do when learning?</a:t>
            </a:r>
            <a:endParaRPr lang="ar-QA" dirty="0" smtClean="0"/>
          </a:p>
          <a:p>
            <a:pPr algn="r"/>
            <a:r>
              <a:rPr lang="ar-QA" dirty="0" smtClean="0">
                <a:latin typeface="Arial" pitchFamily="34" charset="0"/>
                <a:cs typeface="Arial" pitchFamily="34" charset="0"/>
              </a:rPr>
              <a:t>هل بامكاننا ان نحمل الطلاب على العمل كبالغين أثناء تعلمهم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/>
              <a:t>How much control and choice can we give students?</a:t>
            </a:r>
            <a:endParaRPr lang="ar-QA" dirty="0" smtClean="0"/>
          </a:p>
          <a:p>
            <a:pPr algn="r"/>
            <a:r>
              <a:rPr lang="ar-QA" dirty="0" smtClean="0"/>
              <a:t>م</a:t>
            </a:r>
            <a:r>
              <a:rPr lang="ar-QA" dirty="0" smtClean="0">
                <a:latin typeface="Arial" pitchFamily="34" charset="0"/>
                <a:cs typeface="Arial" pitchFamily="34" charset="0"/>
              </a:rPr>
              <a:t>ا هو مقدار التحكم والخيارالذي نستطيع اعطاءه للطلاب</a:t>
            </a:r>
            <a:r>
              <a:rPr lang="ar-QA" dirty="0" smtClean="0"/>
              <a:t>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that can be tried</a:t>
            </a:r>
            <a:r>
              <a:rPr lang="ar-QA" dirty="0" smtClean="0"/>
              <a:t/>
            </a:r>
            <a:br>
              <a:rPr lang="ar-QA" dirty="0" smtClean="0"/>
            </a:br>
            <a:r>
              <a:rPr lang="ar-QA" dirty="0" smtClean="0"/>
              <a:t>استراتيجيات يمكن تجريبها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Self paced teaching booklets </a:t>
            </a:r>
            <a:endParaRPr lang="ar-QA" dirty="0" smtClean="0"/>
          </a:p>
          <a:p>
            <a:pPr algn="r"/>
            <a:r>
              <a:rPr lang="ar-QA" dirty="0" smtClean="0">
                <a:latin typeface="Arial" pitchFamily="34" charset="0"/>
                <a:cs typeface="Arial" pitchFamily="34" charset="0"/>
              </a:rPr>
              <a:t>كتيبات تدريسية مصممة تبعا للقدرات الشخصية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800" dirty="0" smtClean="0"/>
              <a:t>Are particularly useful for independent and differentiated learning</a:t>
            </a:r>
            <a:endParaRPr lang="ar-QA" sz="2800" dirty="0" smtClean="0"/>
          </a:p>
          <a:p>
            <a:pPr lvl="1" algn="r"/>
            <a:r>
              <a:rPr lang="ar-QA" sz="2800" dirty="0" smtClean="0">
                <a:latin typeface="Arial" pitchFamily="34" charset="0"/>
                <a:cs typeface="Arial" pitchFamily="34" charset="0"/>
              </a:rPr>
              <a:t>مفيدة خصوصاً للتعلم المستقل و المراعي للفروق الفردية 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800" dirty="0" smtClean="0"/>
              <a:t>Allow the student to determine which sections they needed to complete, increasing relevance</a:t>
            </a:r>
            <a:endParaRPr lang="ar-QA" sz="2800" dirty="0" smtClean="0"/>
          </a:p>
          <a:p>
            <a:pPr lvl="1" algn="r"/>
            <a:r>
              <a:rPr lang="ar-QA" sz="2800" dirty="0" smtClean="0">
                <a:latin typeface="Arial" pitchFamily="34" charset="0"/>
                <a:cs typeface="Arial" pitchFamily="34" charset="0"/>
              </a:rPr>
              <a:t>تسمح للطلاب بتحديد الأقسام التي يحتاجون اتمامها و هكذا تزداد نسبة التناسب او المطابقة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/>
              <a:t>Allowing the students to nominate or contribute “good” questions for quizzes</a:t>
            </a:r>
            <a:endParaRPr lang="ar-QA" dirty="0" smtClean="0"/>
          </a:p>
          <a:p>
            <a:pPr algn="r"/>
            <a:r>
              <a:rPr lang="ar-QA" dirty="0" smtClean="0">
                <a:latin typeface="Arial" pitchFamily="34" charset="0"/>
                <a:cs typeface="Arial" pitchFamily="34" charset="0"/>
              </a:rPr>
              <a:t>تمكين الطلاب من ترشيح او المساهمة بأسئلة جيدة في التمارين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800" dirty="0" smtClean="0"/>
              <a:t>Encourages the student to reflect on their learning and to think at higher levels</a:t>
            </a:r>
            <a:endParaRPr lang="ar-QA" sz="2800" dirty="0" smtClean="0"/>
          </a:p>
          <a:p>
            <a:pPr lvl="1" algn="r"/>
            <a:r>
              <a:rPr lang="ar-QA" sz="2800" dirty="0" smtClean="0">
                <a:latin typeface="Arial" pitchFamily="34" charset="0"/>
                <a:cs typeface="Arial" pitchFamily="34" charset="0"/>
              </a:rPr>
              <a:t>تشجع الطلاب على التفكر بتعلمهم و التفكير على مستويات متقدمة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800" dirty="0" smtClean="0"/>
              <a:t>Helps motivate students by empowering them</a:t>
            </a:r>
            <a:endParaRPr lang="ar-QA" sz="2800" dirty="0" smtClean="0"/>
          </a:p>
          <a:p>
            <a:pPr lvl="1" algn="r"/>
            <a:r>
              <a:rPr lang="ar-QA" sz="2800" dirty="0" smtClean="0"/>
              <a:t>ي</a:t>
            </a:r>
            <a:r>
              <a:rPr lang="ar-QA" sz="2800" dirty="0" smtClean="0">
                <a:latin typeface="Arial" pitchFamily="34" charset="0"/>
                <a:cs typeface="Arial" pitchFamily="34" charset="0"/>
              </a:rPr>
              <a:t>ساعد على تحفيز الطلاب عبر تقويتهم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sz="2800" dirty="0" smtClean="0"/>
          </a:p>
          <a:p>
            <a:pPr lvl="1"/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strategies that can be tried</a:t>
            </a:r>
            <a:r>
              <a:rPr lang="ar-QA" dirty="0" smtClean="0"/>
              <a:t/>
            </a:r>
            <a:br>
              <a:rPr lang="ar-QA" dirty="0" smtClean="0"/>
            </a:br>
            <a:r>
              <a:rPr lang="ar-QA" dirty="0" smtClean="0">
                <a:latin typeface="Arial" pitchFamily="34" charset="0"/>
                <a:cs typeface="Arial" pitchFamily="34" charset="0"/>
              </a:rPr>
              <a:t>استراتيجيات أخرى يمكن تجريبها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571612"/>
            <a:ext cx="8229600" cy="431958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11200" dirty="0" smtClean="0"/>
              <a:t>Research projects                                  </a:t>
            </a:r>
            <a:r>
              <a:rPr lang="ar-QA" sz="11200" dirty="0" smtClean="0">
                <a:latin typeface="Arial" pitchFamily="34" charset="0"/>
                <a:cs typeface="Arial" pitchFamily="34" charset="0"/>
              </a:rPr>
              <a:t>مشاريع بحث</a:t>
            </a:r>
            <a:endParaRPr lang="en-US" sz="112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8000" dirty="0" smtClean="0"/>
              <a:t>As part of a self paced teaching booklet, these differentiate and can require higher order thinking if scaffolded (e.g. using Bloom’s taxonomy)</a:t>
            </a:r>
            <a:endParaRPr lang="ar-QA" sz="8000" dirty="0" smtClean="0"/>
          </a:p>
          <a:p>
            <a:pPr lvl="1" algn="r"/>
            <a:r>
              <a:rPr lang="ar-QA" sz="9600" dirty="0" smtClean="0">
                <a:latin typeface="Arial" pitchFamily="34" charset="0"/>
                <a:cs typeface="Arial" pitchFamily="34" charset="0"/>
              </a:rPr>
              <a:t>يمكن لهذه الأبحاث ان تظهر الفروق الفردية ويمكن ان تتطلب تفكير بمستوى عالي اذا تم صقلها</a:t>
            </a:r>
          </a:p>
          <a:p>
            <a:pPr lvl="1"/>
            <a:endParaRPr lang="ar-QA" dirty="0" smtClean="0"/>
          </a:p>
          <a:p>
            <a:pPr lvl="1"/>
            <a:endParaRPr lang="en-US" dirty="0" smtClean="0"/>
          </a:p>
          <a:p>
            <a:pPr lvl="1"/>
            <a:r>
              <a:rPr lang="en-US" sz="7000" dirty="0" smtClean="0"/>
              <a:t>As part of statistics or geometry topics</a:t>
            </a:r>
            <a:endParaRPr lang="ar-QA" sz="7000" dirty="0" smtClean="0"/>
          </a:p>
          <a:p>
            <a:pPr lvl="1" algn="r"/>
            <a:r>
              <a:rPr lang="ar-QA" sz="7000" dirty="0" smtClean="0">
                <a:latin typeface="Arial" pitchFamily="34" charset="0"/>
                <a:cs typeface="Arial" pitchFamily="34" charset="0"/>
              </a:rPr>
              <a:t>كجزء من الاحصا ئيات او المواضيع الهندسية    </a:t>
            </a:r>
            <a:endParaRPr lang="en-US" sz="7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8800" dirty="0" smtClean="0"/>
              <a:t>Physical activity in the classroom using</a:t>
            </a:r>
            <a:endParaRPr lang="ar-QA" sz="8800" dirty="0" smtClean="0"/>
          </a:p>
          <a:p>
            <a:pPr algn="r"/>
            <a:r>
              <a:rPr lang="ar-QA" sz="8600" dirty="0" smtClean="0">
                <a:latin typeface="Arial" pitchFamily="34" charset="0"/>
                <a:cs typeface="Arial" pitchFamily="34" charset="0"/>
              </a:rPr>
              <a:t>نشاط حركي في القاعة الصفية باستخدام </a:t>
            </a:r>
            <a:endParaRPr lang="en-US" sz="86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7200" dirty="0" smtClean="0"/>
              <a:t>Data logging technology </a:t>
            </a:r>
            <a:endParaRPr lang="ar-QA" sz="7200" dirty="0" smtClean="0"/>
          </a:p>
          <a:p>
            <a:pPr lvl="1" algn="r"/>
            <a:r>
              <a:rPr lang="ar-QA" sz="8600" dirty="0" smtClean="0">
                <a:latin typeface="Arial" pitchFamily="34" charset="0"/>
                <a:cs typeface="Arial" pitchFamily="34" charset="0"/>
              </a:rPr>
              <a:t>تقنية ادخال المعلومات </a:t>
            </a:r>
            <a:endParaRPr lang="en-US" sz="86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7200" dirty="0" smtClean="0"/>
              <a:t>Manipulatives</a:t>
            </a:r>
            <a:r>
              <a:rPr lang="en-US" sz="8600" dirty="0" smtClean="0"/>
              <a:t> </a:t>
            </a:r>
            <a:endParaRPr lang="ar-QA" sz="8600" dirty="0" smtClean="0"/>
          </a:p>
          <a:p>
            <a:pPr lvl="1" algn="r"/>
            <a:r>
              <a:rPr lang="ar-QA" sz="9600" dirty="0" smtClean="0">
                <a:latin typeface="Arial" pitchFamily="34" charset="0"/>
                <a:cs typeface="Arial" pitchFamily="34" charset="0"/>
              </a:rPr>
              <a:t>تحويلات </a:t>
            </a:r>
            <a:endParaRPr lang="en-US" sz="96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sz="9600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you can use now</a:t>
            </a:r>
            <a:r>
              <a:rPr lang="ar-QA" dirty="0" smtClean="0"/>
              <a:t/>
            </a:r>
            <a:br>
              <a:rPr lang="ar-QA" dirty="0" smtClean="0"/>
            </a:br>
            <a:r>
              <a:rPr lang="ar-QA" dirty="0" smtClean="0">
                <a:latin typeface="Arial" pitchFamily="34" charset="0"/>
                <a:cs typeface="Arial" pitchFamily="34" charset="0"/>
              </a:rPr>
              <a:t>أمثلة تستطيع استخدامها الان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Ways of gathering statistics</a:t>
            </a:r>
            <a:endParaRPr lang="ar-QA" dirty="0" smtClean="0"/>
          </a:p>
          <a:p>
            <a:pPr algn="r"/>
            <a:r>
              <a:rPr lang="ar-QA" dirty="0" smtClean="0">
                <a:latin typeface="Arial" pitchFamily="34" charset="0"/>
                <a:cs typeface="Arial" pitchFamily="34" charset="0"/>
              </a:rPr>
              <a:t>طريقة جمع الاحصائيات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Do your best </a:t>
            </a:r>
            <a:endParaRPr lang="ar-QA" dirty="0" smtClean="0">
              <a:latin typeface="Arial" pitchFamily="34" charset="0"/>
              <a:cs typeface="Arial" pitchFamily="34" charset="0"/>
            </a:endParaRPr>
          </a:p>
          <a:p>
            <a:pPr algn="r">
              <a:buNone/>
            </a:pPr>
            <a:r>
              <a:rPr lang="ar-QA" dirty="0" smtClean="0">
                <a:latin typeface="Arial" pitchFamily="34" charset="0"/>
                <a:cs typeface="Arial" pitchFamily="34" charset="0"/>
              </a:rPr>
              <a:t>قدم افضل ما عندك  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/>
              <a:t>Modeling mathematical rules</a:t>
            </a:r>
            <a:endParaRPr lang="ar-QA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ar-QA" dirty="0" smtClean="0">
                <a:latin typeface="Arial" pitchFamily="34" charset="0"/>
                <a:cs typeface="Arial" pitchFamily="34" charset="0"/>
              </a:rPr>
              <a:t>تقديم دروس نموذجية عن القواعد الرياضية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dirty="0" smtClean="0"/>
              <a:t>Linear – knots, Mexican waves, trains and stations</a:t>
            </a:r>
          </a:p>
          <a:p>
            <a:pPr lvl="1"/>
            <a:r>
              <a:rPr lang="en-US" dirty="0" err="1" smtClean="0"/>
              <a:t>Trignometric</a:t>
            </a:r>
            <a:r>
              <a:rPr lang="en-US" dirty="0" smtClean="0"/>
              <a:t> – data logging light and sound</a:t>
            </a:r>
          </a:p>
          <a:p>
            <a:pPr lvl="1"/>
            <a:r>
              <a:rPr lang="en-US" dirty="0" smtClean="0"/>
              <a:t>Exponential – Growing M &amp; Ms, light in a tube</a:t>
            </a:r>
            <a:endParaRPr lang="ar-QA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Layered Curriculum</a:t>
            </a:r>
            <a:r>
              <a:rPr lang="ar-QA" dirty="0" smtClean="0"/>
              <a:t/>
            </a:r>
            <a:br>
              <a:rPr lang="ar-QA" dirty="0" smtClean="0"/>
            </a:br>
            <a:r>
              <a:rPr lang="ar-QA" dirty="0" smtClean="0"/>
              <a:t>المنهاج ذو الثلاث طبقات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 smtClean="0"/>
              <a:t>Kathie </a:t>
            </a:r>
            <a:r>
              <a:rPr lang="en-US" sz="2400" dirty="0" err="1" smtClean="0"/>
              <a:t>Nunley</a:t>
            </a:r>
            <a:r>
              <a:rPr lang="en-US" sz="2400" dirty="0" smtClean="0"/>
              <a:t> (2004, 2006) uses a 3-layer system for student centred learning based on research in cognitive neuroscience </a:t>
            </a:r>
            <a:r>
              <a:rPr lang="en-US" sz="2400" dirty="0" smtClean="0">
                <a:hlinkClick r:id="rId2"/>
              </a:rPr>
              <a:t>http://help4teachers.com</a:t>
            </a:r>
            <a:r>
              <a:rPr lang="en-US" sz="2400" dirty="0" smtClean="0"/>
              <a:t> </a:t>
            </a:r>
          </a:p>
          <a:p>
            <a:r>
              <a:rPr lang="ar-QA" sz="2400" dirty="0" smtClean="0">
                <a:latin typeface="Arial" pitchFamily="34" charset="0"/>
                <a:cs typeface="Arial" pitchFamily="34" charset="0"/>
              </a:rPr>
              <a:t>تستخدم تلك الباحثة نظام ثلاثي الطبقات في عملية التعلم المرتكز على الطالب بالاستناد الى بحث علمي حول العلوم العصبية المعرفية  .                                           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/>
              <a:t>The Layered Curriculum addresses</a:t>
            </a:r>
            <a:endParaRPr lang="ar-QA" dirty="0" smtClean="0"/>
          </a:p>
          <a:p>
            <a:pPr algn="r"/>
            <a:r>
              <a:rPr lang="ar-QA" dirty="0" smtClean="0">
                <a:latin typeface="Arial" pitchFamily="34" charset="0"/>
                <a:cs typeface="Arial" pitchFamily="34" charset="0"/>
              </a:rPr>
              <a:t>المنهاج ذو الثلاث طبقات يحاكي :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dirty="0" smtClean="0"/>
              <a:t>Motivation  </a:t>
            </a:r>
            <a:r>
              <a:rPr lang="ar-QA" dirty="0" smtClean="0">
                <a:latin typeface="Arial" pitchFamily="34" charset="0"/>
                <a:cs typeface="Arial" pitchFamily="34" charset="0"/>
              </a:rPr>
              <a:t>الدافع</a:t>
            </a:r>
            <a:r>
              <a:rPr lang="ar-QA" dirty="0" smtClean="0"/>
              <a:t>                                                            </a:t>
            </a:r>
            <a:endParaRPr lang="en-US" dirty="0" smtClean="0"/>
          </a:p>
          <a:p>
            <a:pPr lvl="1"/>
            <a:r>
              <a:rPr lang="en-US" dirty="0" smtClean="0"/>
              <a:t>Mastery  </a:t>
            </a:r>
            <a:r>
              <a:rPr lang="ar-QA" dirty="0" smtClean="0">
                <a:latin typeface="Arial" pitchFamily="34" charset="0"/>
                <a:cs typeface="Arial" pitchFamily="34" charset="0"/>
              </a:rPr>
              <a:t>الاتقان</a:t>
            </a:r>
            <a:r>
              <a:rPr lang="ar-QA" dirty="0" smtClean="0"/>
              <a:t>                                                              </a:t>
            </a:r>
            <a:endParaRPr lang="en-US" dirty="0" smtClean="0"/>
          </a:p>
          <a:p>
            <a:pPr lvl="1"/>
            <a:r>
              <a:rPr lang="en-US" dirty="0" smtClean="0"/>
              <a:t>Higher order thinking</a:t>
            </a:r>
            <a:r>
              <a:rPr lang="ar-QA" dirty="0" smtClean="0">
                <a:latin typeface="Arial" pitchFamily="34" charset="0"/>
                <a:cs typeface="Arial" pitchFamily="34" charset="0"/>
              </a:rPr>
              <a:t>التفكير عالي المستوى                         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SET-PPT-Master">
  <a:themeElements>
    <a:clrScheme name="Presentation CC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resentation CCL">
      <a:majorFont>
        <a:latin typeface="Lucida Grande"/>
        <a:ea typeface="ヒラギノ角ゴ Pro W3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N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N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 CC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CC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CC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CC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CC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CC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MSET-PPT-Master</Template>
  <TotalTime>362</TotalTime>
  <Words>756</Words>
  <Application>Microsoft Office PowerPoint</Application>
  <PresentationFormat>On-screen Show (4:3)</PresentationFormat>
  <Paragraphs>107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MSET-PPT-Master</vt:lpstr>
      <vt:lpstr>Slide 1</vt:lpstr>
      <vt:lpstr>Objectives  الأهداف  </vt:lpstr>
      <vt:lpstr>What is student centred learning? ما هو التعلم المرتكز على الطالب ؟</vt:lpstr>
      <vt:lpstr>What are the advantages of Student Centred Learning? ما هي مزايا التعلم المرتكز على الطالب </vt:lpstr>
      <vt:lpstr>What is possible? ما هو الممكن </vt:lpstr>
      <vt:lpstr>Strategies that can be tried استراتيجيات يمكن تجريبها </vt:lpstr>
      <vt:lpstr>Further strategies that can be tried استراتيجيات أخرى يمكن تجريبها </vt:lpstr>
      <vt:lpstr>Examples you can use now أمثلة تستطيع استخدامها الان </vt:lpstr>
      <vt:lpstr>The Layered Curriculum المنهاج ذو الثلاث طبقات  </vt:lpstr>
      <vt:lpstr>Motivation</vt:lpstr>
      <vt:lpstr>Mastery</vt:lpstr>
      <vt:lpstr>Higher order thinking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Multiserve Cognition Consulting Ltd</dc:creator>
  <cp:lastModifiedBy> </cp:lastModifiedBy>
  <cp:revision>73</cp:revision>
  <dcterms:created xsi:type="dcterms:W3CDTF">2008-10-27T05:16:44Z</dcterms:created>
  <dcterms:modified xsi:type="dcterms:W3CDTF">2009-03-18T10:05:30Z</dcterms:modified>
</cp:coreProperties>
</file>